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64" r:id="rId3"/>
    <p:sldId id="265" r:id="rId4"/>
    <p:sldId id="260" r:id="rId5"/>
    <p:sldId id="261" r:id="rId6"/>
    <p:sldId id="262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67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34663D6E-4BA7-4172-8463-3040E3B79B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E432F83-AECA-8ECA-574F-03D06F26631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89EE8D6-05B4-4FE9-B3B9-751FFC9BA8DC}" type="datetimeFigureOut">
              <a:rPr lang="en-US"/>
              <a:pPr>
                <a:defRPr/>
              </a:pPr>
              <a:t>7/29/2024</a:t>
            </a:fld>
            <a:endParaRPr lang="pt-PT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C322BA83-3BB0-2F72-2F4D-059E726EF2C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PT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6128E52-6965-CE54-4650-A6ECAFE2C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pt-PT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A05EC6E-398F-4EA9-787E-5E68DB72C85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9B98B0-0180-9972-26EC-57A16194507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EA707A-8733-42A2-8180-D90213CFA91D}" type="slidenum">
              <a:rPr lang="pt-PT" altLang="en-US"/>
              <a:pPr/>
              <a:t>‹#›</a:t>
            </a:fld>
            <a:endParaRPr lang="pt-PT" altLang="en-US"/>
          </a:p>
        </p:txBody>
      </p:sp>
    </p:spTree>
    <p:extLst>
      <p:ext uri="{BB962C8B-B14F-4D97-AF65-F5344CB8AC3E}">
        <p14:creationId xmlns:p14="http://schemas.microsoft.com/office/powerpoint/2010/main" val="40536365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2A7A3B9-BA1F-6C81-BEBD-BB126BD27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CE9E3-3057-4D76-A429-8ED3A0062618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B5C5ABF-4C66-2BA2-694B-910DFB11C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A7548F-F135-AA00-6B8D-5CC4BEA01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241CD-0E0F-499F-87C8-5366676F17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869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7BCCF2-57E3-049B-B5EC-259A8BC14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2D50E-8C5F-4DCB-90DE-DFF58C8EF67D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25555BB-DACA-8636-40DA-136739262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A437821-9696-9685-0077-C64D80D14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FB6CC-E1C6-4B0B-B5D9-84ED2DD95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346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6ED268-BBA9-3FAC-58A4-E2819AC75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0EE3-53E0-488B-A277-989EA31FB3D1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B40C56-D437-A0F0-DAD3-C050EDEC0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EC7B68-E404-81FF-C585-95E9715DC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02EFE-1448-4B51-860B-0A4657FC3C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5807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E8483FB-EE57-8BFF-CDD0-38933FD87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3BA6C-FE02-4779-AF8B-4C5E67BCD167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7DDE263-7F88-362D-52CF-891545B0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3CF9ABE-5382-3170-DDD6-502EDD228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62068-7BF1-419E-83A7-D5A43DEA16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370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7686A7-463F-FBD0-FB52-6ADD21C1C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D8C6E-88E6-4E54-965E-70BAEBFEEA8F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9E4BAB3-50F4-8745-F970-D2B186102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E446426-9B54-0104-F367-5FFADAAC6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45DE3-9F14-4856-AE73-8ADF8798B9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166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72193D43-E602-69BA-B5CD-B1CF18986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89C6B-D368-43C2-A29E-2AF68FC4DE5A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474EA844-E82E-CB23-F2EB-F17778E9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ABE0EF9-E5EC-317C-C4CD-C5037BC08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995B9-3350-49A4-9211-DA3FD43DB6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685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xmlns="" id="{CEF500A8-5B90-5FF9-7A4C-57DB12F8B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DCBFE-05C5-46CE-A098-1EF35836892C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4DED0C29-B109-210F-F482-95705D2F1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B026B7F-F596-8876-0AEE-1CFF0BC4F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582C60-E268-4F81-992D-06BC3B4283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915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xmlns="" id="{1C5561D6-4A79-415B-A123-644A7106A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C7D92-16D1-4281-87D8-DC61EF7794A3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xmlns="" id="{3CFDC65A-E5FE-7D5B-6EE9-00AF79B4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xmlns="" id="{F5AE426A-4F8F-2151-A4A5-5EBFD816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48B0E7-F662-4E45-8C1B-F81D1CD696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479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xmlns="" id="{00BC89E3-4A08-45B2-B3D9-8419B6C97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532356-ED0F-4576-9F7F-9CDD37C5CFB1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xmlns="" id="{8BD4967B-45FD-5DCA-7391-C53B7DE6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47C6D7A3-46AE-107F-AC98-011E7AB5B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C8EF74-19FC-46BC-AC8D-F909ADEF25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334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1177259B-371A-5B49-083C-CC89716C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7675-B409-4EBD-9FCA-1A7A64A22284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5A025401-F2B3-D0C1-5F65-4112B568F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3FC9BDD5-EF43-8921-EDF4-0C2A45739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0360D7-F2EE-4EA5-B5A2-FB99DC9FEC5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7096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xmlns="" id="{9EECF762-00C6-04EC-FFD7-A83986CE9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DA50B-A23D-47DA-AD05-F8C4B3330A66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xmlns="" id="{704A5716-1703-F3DD-E670-0D2AA46AD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xmlns="" id="{7F43ADD3-18CE-4546-DD1B-4D0C5A00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414D38-F91F-486B-9155-F5B2C92BB4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805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xmlns="" id="{BEA6A385-91DC-72AD-6F1D-755D267884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xmlns="" id="{37F061E3-92F5-73E7-E915-916C572097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F442524-DC29-B82C-38B2-B58AA797FE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D61617BF-BD18-4AF6-908B-7CC0C8A9FEE2}" type="datetime1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595F32A-BD21-9A60-BB6C-9920AD6C2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088625-7E72-023F-526C-C914F9E31A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D27D4F9-07CF-4D98-B843-6A0AD902109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pt.wikipedia.org/wiki/Organizar" TargetMode="External"/><Relationship Id="rId3" Type="http://schemas.openxmlformats.org/officeDocument/2006/relationships/hyperlink" Target="http://pt.wikipedia.org/wiki/Log%C3%ADstica" TargetMode="External"/><Relationship Id="rId7" Type="http://schemas.openxmlformats.org/officeDocument/2006/relationships/hyperlink" Target="http://pt.wikipedia.org/wiki/Planejar" TargetMode="External"/><Relationship Id="rId2" Type="http://schemas.openxmlformats.org/officeDocument/2006/relationships/hyperlink" Target="http://pt.wikipedia.org/wiki/Finan%C3%A7a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Recursos_humanos" TargetMode="External"/><Relationship Id="rId11" Type="http://schemas.openxmlformats.org/officeDocument/2006/relationships/hyperlink" Target="http://pt.wikipedia.org/w/index.php?title=Comandar&amp;action=edit&amp;redlink=1" TargetMode="External"/><Relationship Id="rId5" Type="http://schemas.openxmlformats.org/officeDocument/2006/relationships/hyperlink" Target="http://pt.wikipedia.org/w/index.php?title=Vendas_ou_produ%C3%A7%C3%A3o&amp;action=edit&amp;redlink=1" TargetMode="External"/><Relationship Id="rId10" Type="http://schemas.openxmlformats.org/officeDocument/2006/relationships/hyperlink" Target="http://pt.wikipedia.org/wiki/Coordenar" TargetMode="External"/><Relationship Id="rId4" Type="http://schemas.openxmlformats.org/officeDocument/2006/relationships/hyperlink" Target="http://pt.wikipedia.org/wiki/Marketing" TargetMode="External"/><Relationship Id="rId9" Type="http://schemas.openxmlformats.org/officeDocument/2006/relationships/hyperlink" Target="http://pt.wikipedia.org/wiki/Controlar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pt.wikipedia.org/wiki/Recurso" TargetMode="External"/><Relationship Id="rId7" Type="http://schemas.openxmlformats.org/officeDocument/2006/relationships/hyperlink" Target="http://pt.wikipedia.org/wiki/Mensurar" TargetMode="External"/><Relationship Id="rId2" Type="http://schemas.openxmlformats.org/officeDocument/2006/relationships/hyperlink" Target="http://pt.wikipedia.org/wiki/Objetiv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t.wikipedia.org/wiki/Negocia%C3%A7%C3%A3o" TargetMode="External"/><Relationship Id="rId5" Type="http://schemas.openxmlformats.org/officeDocument/2006/relationships/hyperlink" Target="http://pt.wikipedia.org/wiki/Dirigir" TargetMode="External"/><Relationship Id="rId4" Type="http://schemas.openxmlformats.org/officeDocument/2006/relationships/hyperlink" Target="http://pt.wikipedia.org/wiki/Comunica%C3%A7%C3%A3o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xmlns="" id="{0EB3D3B9-EC30-1CD3-2387-09F6D54C6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Organização Vs Empresas</a:t>
            </a:r>
          </a:p>
        </p:txBody>
      </p:sp>
      <p:sp>
        <p:nvSpPr>
          <p:cNvPr id="2051" name="Content Placeholder 2">
            <a:extLst>
              <a:ext uri="{FF2B5EF4-FFF2-40B4-BE49-F238E27FC236}">
                <a16:creationId xmlns:a16="http://schemas.microsoft.com/office/drawing/2014/main" xmlns="" id="{073604C4-5632-30C2-A0E9-10007BFD7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/>
              <a:t>Para se entender a ideia de gestão de empresas é necessário estabelecer-se que existe uma instituição a ser gerida, ou seja, um agrupamento de pessoas que se relacionem num determinado ambiente, físico ou não, orientadas para um objectivo comum que é a empresa. </a:t>
            </a:r>
          </a:p>
          <a:p>
            <a:pPr algn="just" eaLnBrk="1" hangingPunct="1"/>
            <a:r>
              <a:rPr lang="pt-PT" altLang="en-US" sz="2400"/>
              <a:t>Actualmente utiliza-se o termo Empresa para designar os estabelecimentos comerciais, industriais, de serviços, etc., grandes ou pequenos, o que não revela seu sentido no título da profissão.</a:t>
            </a:r>
            <a:endParaRPr lang="en-US" altLang="en-US" sz="2400"/>
          </a:p>
          <a:p>
            <a:pPr algn="just" eaLnBrk="1" hangingPunct="1"/>
            <a:endParaRPr lang="en-US" altLang="en-US" sz="2400"/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BD2F5FC-872C-3878-7D04-41DE250AA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898989"/>
                </a:solidFill>
                <a:cs typeface="Arial" charset="0"/>
              </a:rPr>
              <a:t>ISUTC 2014 2º Semestre</a:t>
            </a:r>
          </a:p>
        </p:txBody>
      </p:sp>
      <p:sp>
        <p:nvSpPr>
          <p:cNvPr id="2053" name="Slide Number Placeholder 1">
            <a:extLst>
              <a:ext uri="{FF2B5EF4-FFF2-40B4-BE49-F238E27FC236}">
                <a16:creationId xmlns:a16="http://schemas.microsoft.com/office/drawing/2014/main" xmlns="" id="{42CAA285-41F0-D6A9-656D-C8C5D32F1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EAEA6A7-6A6A-40E6-98B0-98FA326120B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AEED2390-B7E3-501B-E529-965D16E54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3000"/>
              <a:t>A Organização e os seus Objectivos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3D57A34-38C1-EC5F-2005-C2C73B80D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1268" name="Content Placeholder 2">
            <a:extLst>
              <a:ext uri="{FF2B5EF4-FFF2-40B4-BE49-F238E27FC236}">
                <a16:creationId xmlns:a16="http://schemas.microsoft.com/office/drawing/2014/main" xmlns="" id="{1FAEE037-7DDC-908B-D44E-1E9296C8B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06963"/>
          </a:xfrm>
        </p:spPr>
        <p:txBody>
          <a:bodyPr/>
          <a:lstStyle/>
          <a:p>
            <a:pPr algn="just" eaLnBrk="1" hangingPunct="1"/>
            <a:r>
              <a:rPr lang="pt-PT" altLang="en-US" sz="2200"/>
              <a:t>Uma medida muito vulgarizada no desempenho de uma organização é a sua PRODUTIVIDADE: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PT" altLang="en-US" sz="2800">
                <a:solidFill>
                  <a:srgbClr val="7030A0"/>
                </a:solidFill>
                <a:latin typeface="Algerian" panose="04020705040A02060702" pitchFamily="82" charset="0"/>
              </a:rPr>
              <a:t>PRODUTIVIDADE = OUTPUT(S) / INPUT(S)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pt-PT" altLang="en-US" sz="2400">
                <a:solidFill>
                  <a:srgbClr val="7030A0"/>
                </a:solidFill>
              </a:rPr>
              <a:t>quantidade de output por unidade de um ou mais inputs</a:t>
            </a:r>
          </a:p>
          <a:p>
            <a:pPr algn="just" eaLnBrk="1" hangingPunct="1"/>
            <a:r>
              <a:rPr lang="pt-PT" altLang="en-US" sz="2200"/>
              <a:t>Duas noções importantes ligadas ao desempenho de uma organização são </a:t>
            </a:r>
            <a:r>
              <a:rPr lang="pt-PT" altLang="en-US" sz="2200" i="1"/>
              <a:t>Eficiência e Eficácia </a:t>
            </a:r>
            <a:r>
              <a:rPr lang="pt-PT" altLang="en-US" sz="2200"/>
              <a:t>A primeira avalia a economia de recursos utilizados para realizar os seus objectivos enquanto que a segunda avalia em que medida esses objectivos estão alinhados com as necessidades sociais que elas propõem satisfazer.</a:t>
            </a:r>
          </a:p>
          <a:p>
            <a:pPr algn="just" eaLnBrk="1" hangingPunct="1"/>
            <a:r>
              <a:rPr lang="pt-PT" altLang="en-US" sz="2200"/>
              <a:t>Normalmente a eficiência requer uma boa estruturação dos processos seguidos nas actividades o que requer tempo e custa dinheiro.</a:t>
            </a:r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</p:txBody>
      </p:sp>
      <p:sp>
        <p:nvSpPr>
          <p:cNvPr id="11269" name="Slide Number Placeholder 1">
            <a:extLst>
              <a:ext uri="{FF2B5EF4-FFF2-40B4-BE49-F238E27FC236}">
                <a16:creationId xmlns:a16="http://schemas.microsoft.com/office/drawing/2014/main" xmlns="" id="{CF0C25D9-10BB-8C3D-9386-2C5C6400E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EB5A413-6963-4073-B309-F133C58B007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xmlns="" id="{6C6086D7-D3FE-F2F8-F65D-D4331F5D2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xmlns="" id="{8F99ACFC-663D-AE41-C10B-5AB72869A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/>
              <a:t>A </a:t>
            </a:r>
            <a:r>
              <a:rPr lang="pt-PT" altLang="en-US" sz="2400">
                <a:solidFill>
                  <a:schemeClr val="accent2"/>
                </a:solidFill>
              </a:rPr>
              <a:t>vantagem competitiva</a:t>
            </a:r>
            <a:r>
              <a:rPr lang="pt-PT" altLang="en-US" sz="2400"/>
              <a:t> em custos ou diferenciação do produto é uma função da cadeia de valor da empresa e não pode ser compreendida observando-se a empresa como um todo.</a:t>
            </a:r>
          </a:p>
          <a:p>
            <a:pPr algn="just" eaLnBrk="1" hangingPunct="1"/>
            <a:r>
              <a:rPr lang="pt-PT" altLang="en-US" sz="2400"/>
              <a:t>A vantagem competitiva tem origem nas inúmeras actividades distintas que uma empresa executa. </a:t>
            </a:r>
          </a:p>
          <a:p>
            <a:pPr algn="just" eaLnBrk="1" hangingPunct="1"/>
            <a:r>
              <a:rPr lang="pt-PT" altLang="en-US" sz="2400"/>
              <a:t>Toda empresa é uma reunião de actividades que são executadas para produzir, comercializar, entregar e sustentar o produto. </a:t>
            </a:r>
          </a:p>
          <a:p>
            <a:pPr algn="just" eaLnBrk="1" hangingPunct="1"/>
            <a:r>
              <a:rPr lang="pt-PT" altLang="en-US" sz="2400"/>
              <a:t>A vantagem competitiva viria de algumas actividades consideradas de valor.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endParaRPr lang="pt-PT" altLang="en-US" sz="2400"/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D871FAD-6E92-353D-2592-B482AC37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2293" name="Slide Number Placeholder 1">
            <a:extLst>
              <a:ext uri="{FF2B5EF4-FFF2-40B4-BE49-F238E27FC236}">
                <a16:creationId xmlns:a16="http://schemas.microsoft.com/office/drawing/2014/main" xmlns="" id="{0011DB1F-18C1-B5BC-52BD-ADEF2B78C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6C72147-D687-4725-A0BA-F2F3C2F86546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xmlns="" id="{0756D7DB-DA0D-0879-5B8A-D55FA9379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xmlns="" id="{6566353B-5E3D-BEAD-E7D8-04EB7501DF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>
                <a:solidFill>
                  <a:schemeClr val="accent2"/>
                </a:solidFill>
              </a:rPr>
              <a:t>O que será o valor</a:t>
            </a:r>
            <a:r>
              <a:rPr lang="pt-PT" altLang="en-US" sz="2400"/>
              <a:t>? </a:t>
            </a:r>
          </a:p>
          <a:p>
            <a:pPr algn="just" eaLnBrk="1" hangingPunct="1"/>
            <a:r>
              <a:rPr lang="pt-PT" altLang="en-US" sz="2400"/>
              <a:t>Em termos competitivos, valor é o montante que os compradores estão dispostos a pagar. </a:t>
            </a:r>
          </a:p>
          <a:p>
            <a:pPr algn="just" eaLnBrk="1" hangingPunct="1"/>
            <a:r>
              <a:rPr lang="pt-PT" altLang="en-US" sz="2400"/>
              <a:t>O valor não é medido pelo custo final, mas sim pela receita total, resultante do preço que a empresa estabelece </a:t>
            </a:r>
          </a:p>
          <a:p>
            <a:pPr algn="just" eaLnBrk="1" hangingPunct="1"/>
            <a:r>
              <a:rPr lang="pt-PT" altLang="en-US" sz="2400"/>
              <a:t>A cadeia de valor é uma forma sistemática para o exame de todas as actividades executadas por uma empresa e do modo como elas interagem e é utilizada como ferramenta de análise da vantagem competitiva. </a:t>
            </a:r>
          </a:p>
          <a:p>
            <a:pPr algn="just" eaLnBrk="1" hangingPunct="1"/>
            <a:r>
              <a:rPr lang="pt-PT" altLang="en-US" sz="2400"/>
              <a:t>A cadeia de valor de uma empresa e o modo como ela executa actividades individuais.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E7CE6C2-80C3-8F2A-46FE-588579CB1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3317" name="Slide Number Placeholder 1">
            <a:extLst>
              <a:ext uri="{FF2B5EF4-FFF2-40B4-BE49-F238E27FC236}">
                <a16:creationId xmlns:a16="http://schemas.microsoft.com/office/drawing/2014/main" xmlns="" id="{93FEB377-E812-E639-FEC0-F3529608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827A9F9-AFFF-46E1-A9EC-4D2A91F7E10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>
            <a:extLst>
              <a:ext uri="{FF2B5EF4-FFF2-40B4-BE49-F238E27FC236}">
                <a16:creationId xmlns:a16="http://schemas.microsoft.com/office/drawing/2014/main" xmlns="" id="{3244E62B-6674-3358-ABD2-BB87F4048C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714375"/>
            <a:ext cx="7929563" cy="566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xmlns="" id="{A1517843-8E9E-B5B3-69EC-6BBDDB40A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4340" name="Slide Number Placeholder 2">
            <a:extLst>
              <a:ext uri="{FF2B5EF4-FFF2-40B4-BE49-F238E27FC236}">
                <a16:creationId xmlns:a16="http://schemas.microsoft.com/office/drawing/2014/main" xmlns="" id="{86897D97-0B71-AB04-F165-C6C743876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544C33-E0D8-4E0C-AD56-672D01EDDBFC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xmlns="" id="{EC8FD963-4A7C-85CA-43B2-783982F32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xmlns="" id="{FFA035D0-F602-926B-EE5F-2BF09B065E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400"/>
              <a:t>São um reflexo da sua história, de sua estratégia, de seu método de implementação da estratégia e da economia básica das próprias actividades</a:t>
            </a:r>
          </a:p>
          <a:p>
            <a:pPr algn="just" eaLnBrk="1" hangingPunct="1"/>
            <a:r>
              <a:rPr lang="pt-PT" altLang="en-US" sz="2400"/>
              <a:t>Cada actividade de valor emprega insumos adquiridos, recursos humanos e alguma forma de tecnologia para executar sua função e podem ser divididas em </a:t>
            </a:r>
            <a:r>
              <a:rPr lang="pt-PT" altLang="en-US" sz="2400" u="sng"/>
              <a:t>Actividades Primárias/Principais e de Apoio</a:t>
            </a:r>
            <a:r>
              <a:rPr lang="pt-PT" altLang="en-US" sz="2400"/>
              <a:t>.</a:t>
            </a:r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F8AF6D-88EC-994E-7E11-E9F4E6BFC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5365" name="Slide Number Placeholder 1">
            <a:extLst>
              <a:ext uri="{FF2B5EF4-FFF2-40B4-BE49-F238E27FC236}">
                <a16:creationId xmlns:a16="http://schemas.microsoft.com/office/drawing/2014/main" xmlns="" id="{02B4264B-6055-4BA7-F29D-03C073C9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B29C498-22FD-441F-9E7A-D4A6FC610E3A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xmlns="" id="{84E97A36-D862-D5E0-52D5-3D301FB2A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xmlns="" id="{943DF9E5-FCDE-AA3A-DC00-4C44F3D924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PT" altLang="en-US" sz="2400" b="1" u="sng"/>
              <a:t>Actividades Primárias</a:t>
            </a:r>
            <a:r>
              <a:rPr lang="pt-PT" altLang="en-US" sz="2400" u="sng"/>
              <a:t>.</a:t>
            </a:r>
            <a:endParaRPr lang="en-US" altLang="en-US" sz="2400"/>
          </a:p>
          <a:p>
            <a:pPr algn="just"/>
            <a:r>
              <a:rPr lang="pt-PT" altLang="en-US" sz="2400"/>
              <a:t> Contribuem directamente para o processo de transformação da organização. À medida que o trabalho avança com a sequência agrega-se valor ao produto ou serviço em cada actividade:</a:t>
            </a:r>
            <a:endParaRPr lang="en-US" altLang="en-US" sz="240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pt-PT" altLang="en-US" sz="2000" b="1"/>
              <a:t>1. Logística de Entrada (insumos).</a:t>
            </a:r>
            <a:endParaRPr lang="en-US" altLang="en-US" sz="200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pt-PT" altLang="en-US" sz="2000" b="1"/>
              <a:t>2. Operações (produção e teste).</a:t>
            </a:r>
            <a:endParaRPr lang="en-US" altLang="en-US" sz="200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pt-PT" altLang="en-US" sz="2000" b="1"/>
              <a:t>3. Logística de Saída (Stocks e Distribuição).</a:t>
            </a:r>
            <a:endParaRPr lang="en-US" altLang="en-US" sz="2000"/>
          </a:p>
          <a:p>
            <a:pPr marL="400050" lvl="1" indent="0">
              <a:buFont typeface="Arial" panose="020B0604020202020204" pitchFamily="34" charset="0"/>
              <a:buNone/>
            </a:pPr>
            <a:r>
              <a:rPr lang="pt-PT" altLang="en-US" sz="2000" b="1"/>
              <a:t>4. Marketing e Vendas.</a:t>
            </a:r>
            <a:endParaRPr lang="en-US" altLang="en-US" sz="2000"/>
          </a:p>
          <a:p>
            <a:pPr marL="400050" lvl="1" indent="0" algn="just" eaLnBrk="1" hangingPunct="1">
              <a:buFont typeface="Arial" panose="020B0604020202020204" pitchFamily="34" charset="0"/>
              <a:buNone/>
            </a:pPr>
            <a:r>
              <a:rPr lang="pt-PT" altLang="en-US" sz="2000" b="1"/>
              <a:t>5. Atendimento ao Cliente (Serviços).</a:t>
            </a:r>
            <a:endParaRPr lang="en-US" altLang="en-US" sz="2000"/>
          </a:p>
          <a:p>
            <a:pPr algn="just" eaLnBrk="1" hangingPunct="1"/>
            <a:endParaRPr lang="pt-PT" altLang="en-US" sz="2400"/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33FC69D-E2E8-39E5-E4AB-BA45C34A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6389" name="Slide Number Placeholder 1">
            <a:extLst>
              <a:ext uri="{FF2B5EF4-FFF2-40B4-BE49-F238E27FC236}">
                <a16:creationId xmlns:a16="http://schemas.microsoft.com/office/drawing/2014/main" xmlns="" id="{C7773E28-A1DA-5921-DA93-F7330CBEB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1A8E8C8-8906-4A56-AA87-F66F5FCC98C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xmlns="" id="{B265A9BC-B477-C910-7ACF-405CF8767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/>
              <a:t>Act. Principais e de Suporte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xmlns="" id="{440258E6-5791-18A0-1C8C-08AAEF307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PT" altLang="en-US" sz="2200" b="1" u="sng" dirty="0" err="1"/>
              <a:t>Actividades</a:t>
            </a:r>
            <a:r>
              <a:rPr lang="pt-PT" altLang="en-US" sz="2200" b="1" u="sng" dirty="0"/>
              <a:t> de Apoio.</a:t>
            </a:r>
            <a:endParaRPr lang="en-US" altLang="en-US" sz="2200" dirty="0"/>
          </a:p>
          <a:p>
            <a:r>
              <a:rPr lang="pt-PT" altLang="en-US" sz="2400" dirty="0"/>
              <a:t>Criam a </a:t>
            </a:r>
            <a:r>
              <a:rPr lang="pt-PT" altLang="en-US" sz="2400" dirty="0" err="1"/>
              <a:t>infra-estrutura</a:t>
            </a:r>
            <a:r>
              <a:rPr lang="pt-PT" altLang="en-US" sz="2400" dirty="0"/>
              <a:t> interna que fornece </a:t>
            </a:r>
            <a:r>
              <a:rPr lang="pt-PT" altLang="en-US" sz="2400" dirty="0" err="1"/>
              <a:t>direcção</a:t>
            </a:r>
            <a:r>
              <a:rPr lang="pt-PT" altLang="en-US" sz="2400" dirty="0"/>
              <a:t> e suporte para o trabalho especializado das </a:t>
            </a:r>
            <a:r>
              <a:rPr lang="pt-PT" altLang="en-US" sz="2400" dirty="0" err="1"/>
              <a:t>actividades</a:t>
            </a:r>
            <a:r>
              <a:rPr lang="pt-PT" altLang="en-US" sz="2400" dirty="0"/>
              <a:t> primárias:</a:t>
            </a:r>
            <a:endParaRPr lang="en-US" altLang="en-US" sz="2400" dirty="0"/>
          </a:p>
          <a:p>
            <a:pPr lvl="1">
              <a:buFont typeface="Calibri" panose="020F0502020204030204" pitchFamily="34" charset="0"/>
              <a:buAutoNum type="alphaLcParenR"/>
            </a:pPr>
            <a:r>
              <a:rPr lang="pt-PT" altLang="en-US" sz="2400" dirty="0"/>
              <a:t>A </a:t>
            </a:r>
            <a:r>
              <a:rPr lang="pt-PT" altLang="en-US" sz="2400" dirty="0" err="1"/>
              <a:t>infra-estrutura</a:t>
            </a:r>
            <a:r>
              <a:rPr lang="pt-PT" altLang="en-US" sz="2400" dirty="0"/>
              <a:t> da empresa (financeiro, administrativo)</a:t>
            </a:r>
            <a:endParaRPr lang="en-US" altLang="en-US" sz="2400" dirty="0"/>
          </a:p>
          <a:p>
            <a:pPr lvl="1">
              <a:buFont typeface="Calibri" panose="020F0502020204030204" pitchFamily="34" charset="0"/>
              <a:buAutoNum type="alphaLcParenR"/>
            </a:pPr>
            <a:r>
              <a:rPr lang="pt-PT" altLang="en-US" sz="2400" dirty="0"/>
              <a:t>Administração de Recursos Humanos.</a:t>
            </a:r>
            <a:endParaRPr lang="en-US" altLang="en-US" sz="2400" dirty="0"/>
          </a:p>
          <a:p>
            <a:pPr lvl="1">
              <a:buFont typeface="Calibri" panose="020F0502020204030204" pitchFamily="34" charset="0"/>
              <a:buAutoNum type="alphaLcParenR"/>
            </a:pPr>
            <a:r>
              <a:rPr lang="pt-PT" altLang="en-US" sz="2400" dirty="0"/>
              <a:t>Pesquisa e Desenvolvimento de novas tecnologias.</a:t>
            </a:r>
            <a:endParaRPr lang="en-US" altLang="en-US" sz="2400" dirty="0"/>
          </a:p>
          <a:p>
            <a:pPr lvl="1">
              <a:buFont typeface="Calibri" panose="020F0502020204030204" pitchFamily="34" charset="0"/>
              <a:buAutoNum type="alphaLcParenR"/>
            </a:pPr>
            <a:r>
              <a:rPr lang="pt-PT" altLang="en-US" sz="2400" dirty="0"/>
              <a:t>Aquisições ( obtenção de Recursos)</a:t>
            </a:r>
            <a:endParaRPr lang="en-US" altLang="en-US" sz="2400" dirty="0"/>
          </a:p>
          <a:p>
            <a:pPr algn="just" eaLnBrk="1" hangingPunct="1"/>
            <a:endParaRPr lang="pt-PT" altLang="en-US" sz="2400" dirty="0"/>
          </a:p>
          <a:p>
            <a:pPr algn="just" eaLnBrk="1" hangingPunct="1"/>
            <a:endParaRPr lang="pt-PT" alt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80857F4-6109-11CD-1BB0-2E35D0DB6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ISUTC 2015</a:t>
            </a:r>
          </a:p>
        </p:txBody>
      </p:sp>
      <p:sp>
        <p:nvSpPr>
          <p:cNvPr id="17413" name="Slide Number Placeholder 1">
            <a:extLst>
              <a:ext uri="{FF2B5EF4-FFF2-40B4-BE49-F238E27FC236}">
                <a16:creationId xmlns:a16="http://schemas.microsoft.com/office/drawing/2014/main" xmlns="" id="{8E38F556-00C6-56E6-2A6F-42A64E7C6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6315AEE6-B4F3-4AAC-BF70-12CF51BB739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xmlns="" id="{760513B8-FE19-1E77-48FA-509434107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066800"/>
          </a:xfrm>
        </p:spPr>
        <p:txBody>
          <a:bodyPr/>
          <a:lstStyle/>
          <a:p>
            <a:r>
              <a:rPr lang="pt-PT" altLang="en-US"/>
              <a:t>Organização e Empresas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5A0594F-D402-4A40-943E-067BE22FD9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1524000"/>
            <a:ext cx="8305800" cy="4800600"/>
          </a:xfrm>
        </p:spPr>
        <p:txBody>
          <a:bodyPr/>
          <a:lstStyle/>
          <a:p>
            <a:pPr algn="just">
              <a:buFont typeface="Arial" charset="0"/>
              <a:buNone/>
              <a:defRPr/>
            </a:pPr>
            <a:r>
              <a:rPr lang="pt-PT" sz="2400" dirty="0">
                <a:solidFill>
                  <a:schemeClr val="tx1"/>
                </a:solidFill>
              </a:rPr>
              <a:t>Conceito de Organização </a:t>
            </a:r>
            <a:endParaRPr lang="en-US" sz="24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PT" sz="2400" dirty="0">
                <a:solidFill>
                  <a:schemeClr val="tx1"/>
                </a:solidFill>
              </a:rPr>
              <a:t>Uma organização é a </a:t>
            </a:r>
            <a:r>
              <a:rPr lang="pt-PT" sz="2400" dirty="0">
                <a:solidFill>
                  <a:schemeClr val="accent2"/>
                </a:solidFill>
              </a:rPr>
              <a:t>coordenação</a:t>
            </a:r>
            <a:r>
              <a:rPr lang="pt-PT" sz="2400" dirty="0">
                <a:solidFill>
                  <a:schemeClr val="tx1"/>
                </a:solidFill>
              </a:rPr>
              <a:t> de diferentes actividades de contribuintes individuais com a finalidade de efectuar </a:t>
            </a:r>
            <a:r>
              <a:rPr lang="pt-PT" sz="2400">
                <a:solidFill>
                  <a:schemeClr val="tx1"/>
                </a:solidFill>
              </a:rPr>
              <a:t>transacções planeadas </a:t>
            </a:r>
            <a:r>
              <a:rPr lang="pt-PT" sz="2400" dirty="0">
                <a:solidFill>
                  <a:schemeClr val="tx1"/>
                </a:solidFill>
              </a:rPr>
              <a:t>com o ambiente.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PT" sz="2400" dirty="0">
                <a:solidFill>
                  <a:schemeClr val="tx1"/>
                </a:solidFill>
              </a:rPr>
              <a:t>Toda a organização actua em determinado meio ambiente e sua existência e sobrevivência dependem da maneira como ela se relaciona com esse meio. </a:t>
            </a:r>
          </a:p>
          <a:p>
            <a:pPr marL="342900" indent="-342900" algn="just">
              <a:buFont typeface="Arial" panose="020B0604020202020204" pitchFamily="34" charset="0"/>
              <a:buChar char="•"/>
              <a:defRPr/>
            </a:pPr>
            <a:r>
              <a:rPr lang="pt-PT" sz="2400" dirty="0">
                <a:solidFill>
                  <a:schemeClr val="tx1"/>
                </a:solidFill>
              </a:rPr>
              <a:t>Ela deve ser estruturada e </a:t>
            </a:r>
            <a:r>
              <a:rPr lang="pt-PT" sz="2400" dirty="0">
                <a:solidFill>
                  <a:schemeClr val="accent2"/>
                </a:solidFill>
              </a:rPr>
              <a:t>dinamizada </a:t>
            </a:r>
            <a:r>
              <a:rPr lang="pt-PT" sz="2400" dirty="0">
                <a:solidFill>
                  <a:schemeClr val="tx1"/>
                </a:solidFill>
              </a:rPr>
              <a:t>em função das condições e circunstâncias que caracterizam o meio em que  opera.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A5C71B4-2042-2996-0564-ADCC2B485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3077" name="Slide Number Placeholder 1">
            <a:extLst>
              <a:ext uri="{FF2B5EF4-FFF2-40B4-BE49-F238E27FC236}">
                <a16:creationId xmlns:a16="http://schemas.microsoft.com/office/drawing/2014/main" xmlns="" id="{8F0C95ED-90D0-A8C4-DCCB-F868CC6E7A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2383DF6-BC7C-4362-9FAA-7E93E2B83253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2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>
            <a:extLst>
              <a:ext uri="{FF2B5EF4-FFF2-40B4-BE49-F238E27FC236}">
                <a16:creationId xmlns:a16="http://schemas.microsoft.com/office/drawing/2014/main" xmlns="" id="{DB739F3E-A45C-2C57-23B0-A8D0D363C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3200"/>
              <a:t>Organização e Empresas</a:t>
            </a:r>
            <a:endParaRPr lang="pt-PT" altLang="en-US" sz="3000"/>
          </a:p>
        </p:txBody>
      </p:sp>
      <p:sp>
        <p:nvSpPr>
          <p:cNvPr id="4099" name="Content Placeholder 2">
            <a:extLst>
              <a:ext uri="{FF2B5EF4-FFF2-40B4-BE49-F238E27FC236}">
                <a16:creationId xmlns:a16="http://schemas.microsoft.com/office/drawing/2014/main" xmlns="" id="{2BCF7128-DAF8-508D-8D7B-40DB4FB8F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22438"/>
            <a:ext cx="8229600" cy="4830762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PT" altLang="en-US" sz="2400" u="sng"/>
              <a:t>O que é Desenvolvimento Organizacional</a:t>
            </a:r>
            <a:r>
              <a:rPr lang="pt-PT" altLang="en-US" sz="2400"/>
              <a:t>? </a:t>
            </a:r>
            <a:endParaRPr lang="en-US" altLang="en-US" sz="2400"/>
          </a:p>
          <a:p>
            <a:pPr algn="just"/>
            <a:r>
              <a:rPr lang="pt-PT" altLang="en-US" sz="2400"/>
              <a:t>O Desenvolvimento Organizacional é uma resposta da organização às mudanças. </a:t>
            </a:r>
          </a:p>
          <a:p>
            <a:pPr algn="just"/>
            <a:r>
              <a:rPr lang="pt-PT" altLang="en-US" sz="2400"/>
              <a:t>É um esforço educacional muito complexo, destinado a mudar atitudes, valores, comportamentos e a estrutura da organização.</a:t>
            </a:r>
          </a:p>
          <a:p>
            <a:pPr algn="just"/>
            <a:r>
              <a:rPr lang="pt-PT" altLang="en-US" sz="2400"/>
              <a:t>Visa a clara percepção do que ocorre nos ambientes interno e externo da organização.</a:t>
            </a:r>
          </a:p>
          <a:p>
            <a:pPr algn="just"/>
            <a:r>
              <a:rPr lang="pt-PT" altLang="en-US" sz="2400"/>
              <a:t>Visa a mudança, tornando a organização </a:t>
            </a:r>
            <a:r>
              <a:rPr lang="pt-PT" altLang="en-US" sz="2400">
                <a:solidFill>
                  <a:schemeClr val="accent2"/>
                </a:solidFill>
              </a:rPr>
              <a:t>mais eficaz, perfeitamente adaptável às mudanças e conciliando as necessidades humanas fundamentais com os objectivos e metas da organização</a:t>
            </a:r>
            <a:r>
              <a:rPr lang="pt-PT" altLang="en-US" sz="2400"/>
              <a:t>. </a:t>
            </a:r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2697132-B90E-7863-5E5C-E81910EB5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4101" name="Slide Number Placeholder 1">
            <a:extLst>
              <a:ext uri="{FF2B5EF4-FFF2-40B4-BE49-F238E27FC236}">
                <a16:creationId xmlns:a16="http://schemas.microsoft.com/office/drawing/2014/main" xmlns="" id="{C669609B-4EE0-9818-5169-3CD9F581E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9C8D5CC-EC09-451F-AD70-95BA64E1039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08DAB060-1937-7FB3-C913-043D478F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3000"/>
              <a:t>Ambiente das Organizações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xmlns="" id="{DDC83D0C-1289-B748-F307-C05432D542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30763"/>
          </a:xfrm>
        </p:spPr>
        <p:txBody>
          <a:bodyPr/>
          <a:lstStyle/>
          <a:p>
            <a:pPr algn="just" eaLnBrk="1" hangingPunct="1"/>
            <a:r>
              <a:rPr lang="pt-PT" altLang="en-US" sz="2400"/>
              <a:t>A gestão debruçasse-se sobre o empreendimento humano com o objectivo de alcançar um resultado eficaz e retorno financeiro de forma sustentável e com responsabilidade social.</a:t>
            </a:r>
          </a:p>
          <a:p>
            <a:pPr algn="just" eaLnBrk="1" hangingPunct="1"/>
            <a:r>
              <a:rPr lang="pt-PT" altLang="en-US" sz="2400" b="1">
                <a:solidFill>
                  <a:srgbClr val="FF0000"/>
                </a:solidFill>
              </a:rPr>
              <a:t>Não se pode falar em gestão sem falar em objectivos</a:t>
            </a:r>
            <a:r>
              <a:rPr lang="pt-PT" altLang="en-US" sz="2400"/>
              <a:t>. </a:t>
            </a:r>
          </a:p>
          <a:p>
            <a:pPr algn="just" eaLnBrk="1" hangingPunct="1"/>
            <a:r>
              <a:rPr lang="pt-PT" altLang="en-US" sz="2400"/>
              <a:t>O gestor é a ponte entre os meios (recursos financeiros, materiais e humanos) e os fins (objectivos). </a:t>
            </a:r>
          </a:p>
          <a:p>
            <a:pPr algn="just" eaLnBrk="1" hangingPunct="1"/>
            <a:r>
              <a:rPr lang="pt-PT" altLang="en-US" sz="2400"/>
              <a:t>Como elo entre os recursos e os objectivos de uma organização, </a:t>
            </a:r>
            <a:r>
              <a:rPr lang="pt-PT" altLang="en-US" sz="2400">
                <a:solidFill>
                  <a:schemeClr val="accent2"/>
                </a:solidFill>
              </a:rPr>
              <a:t>cabe ao gestor fazer combinar os recursos na proporção adequada</a:t>
            </a:r>
            <a:r>
              <a:rPr lang="pt-PT" altLang="en-US" sz="2400"/>
              <a:t> e para isso é necessário é tomar decisões constantemente num contexto de restrições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1C2F6E5-2285-5D66-C3E1-FB94FD436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5125" name="Slide Number Placeholder 1">
            <a:extLst>
              <a:ext uri="{FF2B5EF4-FFF2-40B4-BE49-F238E27FC236}">
                <a16:creationId xmlns:a16="http://schemas.microsoft.com/office/drawing/2014/main" xmlns="" id="{7C56D364-1229-E1E2-409D-C6EFC942C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6A2C704-BF77-4747-95C7-00008D38C308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1D8524F9-FFF4-2CA2-4483-96F409ABA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3000"/>
              <a:t>Ambiente das Organizações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xmlns="" id="{28C61F36-03A6-CD05-23E9-85CEB6FD9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059363"/>
          </a:xfrm>
        </p:spPr>
        <p:txBody>
          <a:bodyPr/>
          <a:lstStyle/>
          <a:p>
            <a:pPr algn="just" eaLnBrk="1" hangingPunct="1"/>
            <a:r>
              <a:rPr lang="pt-PT" altLang="en-US" sz="2400"/>
              <a:t>Gerir envolve a elaboração de planos, pareceres, relatórios, projectos, arbitragens. Exigida a aplicação de conhecimentos inerentes a algumas técnicas de Administração. A Administração divide-se, basicamente, em cinco áreas: </a:t>
            </a:r>
            <a:r>
              <a:rPr lang="pt-PT" altLang="en-US" sz="2400" u="sng">
                <a:hlinkClick r:id="rId2" tooltip="Finanças"/>
              </a:rPr>
              <a:t>finanças</a:t>
            </a:r>
            <a:r>
              <a:rPr lang="pt-PT" altLang="en-US" sz="2400"/>
              <a:t>, </a:t>
            </a:r>
            <a:r>
              <a:rPr lang="pt-PT" altLang="en-US" sz="2400" u="sng">
                <a:hlinkClick r:id="rId3" tooltip="Logística"/>
              </a:rPr>
              <a:t>logística</a:t>
            </a:r>
            <a:r>
              <a:rPr lang="pt-PT" altLang="en-US" sz="2400"/>
              <a:t>, </a:t>
            </a:r>
            <a:r>
              <a:rPr lang="pt-PT" altLang="en-US" sz="2400" u="sng">
                <a:hlinkClick r:id="rId4" tooltip="Marketing"/>
              </a:rPr>
              <a:t>marketing</a:t>
            </a:r>
            <a:r>
              <a:rPr lang="pt-PT" altLang="en-US" sz="2400"/>
              <a:t>, </a:t>
            </a:r>
            <a:r>
              <a:rPr lang="pt-PT" altLang="en-US" sz="2400" u="sng">
                <a:hlinkClick r:id="rId5" tooltip="Vendas ou produção (página não existe)"/>
              </a:rPr>
              <a:t>vendas/produção</a:t>
            </a:r>
            <a:r>
              <a:rPr lang="pt-PT" altLang="en-US" sz="2400"/>
              <a:t> e </a:t>
            </a:r>
            <a:r>
              <a:rPr lang="pt-PT" altLang="en-US" sz="2400" u="sng">
                <a:hlinkClick r:id="rId6" tooltip="Recursos humanos"/>
              </a:rPr>
              <a:t>recursos humanos</a:t>
            </a:r>
            <a:r>
              <a:rPr lang="pt-PT" altLang="en-US" sz="2400"/>
              <a:t>.</a:t>
            </a:r>
          </a:p>
          <a:p>
            <a:pPr algn="just" eaLnBrk="1" hangingPunct="1"/>
            <a:r>
              <a:rPr lang="pt-PT" altLang="en-US" sz="2400"/>
              <a:t>Fayol foi o primeiro a definir as funções básicas do Administrador: </a:t>
            </a:r>
            <a:r>
              <a:rPr lang="pt-PT" altLang="en-US" sz="2400" u="sng">
                <a:hlinkClick r:id="rId7" tooltip="Planejar"/>
              </a:rPr>
              <a:t>planejar</a:t>
            </a:r>
            <a:r>
              <a:rPr lang="pt-PT" altLang="en-US" sz="2400"/>
              <a:t>, </a:t>
            </a:r>
            <a:r>
              <a:rPr lang="pt-PT" altLang="en-US" sz="2400" u="sng">
                <a:hlinkClick r:id="rId8" tooltip="Organizar"/>
              </a:rPr>
              <a:t>organizar</a:t>
            </a:r>
            <a:r>
              <a:rPr lang="pt-PT" altLang="en-US" sz="2400"/>
              <a:t>, </a:t>
            </a:r>
            <a:r>
              <a:rPr lang="pt-PT" altLang="en-US" sz="2400" u="sng">
                <a:hlinkClick r:id="rId9" tooltip="Controlar"/>
              </a:rPr>
              <a:t>controlar</a:t>
            </a:r>
            <a:r>
              <a:rPr lang="pt-PT" altLang="en-US" sz="2400"/>
              <a:t>, </a:t>
            </a:r>
            <a:r>
              <a:rPr lang="pt-PT" altLang="en-US" sz="2400" u="sng">
                <a:hlinkClick r:id="rId10" tooltip="Coordenar"/>
              </a:rPr>
              <a:t>coordenar</a:t>
            </a:r>
            <a:r>
              <a:rPr lang="pt-PT" altLang="en-US" sz="2400"/>
              <a:t> e </a:t>
            </a:r>
            <a:r>
              <a:rPr lang="pt-PT" altLang="en-US" sz="2400" u="sng">
                <a:hlinkClick r:id="rId11" tooltip="Comandar (página não existe)"/>
              </a:rPr>
              <a:t>comandar</a:t>
            </a:r>
            <a:r>
              <a:rPr lang="pt-PT" altLang="en-US" sz="2400"/>
              <a:t> </a:t>
            </a:r>
          </a:p>
          <a:p>
            <a:pPr algn="just" eaLnBrk="1" hangingPunct="1"/>
            <a:r>
              <a:rPr lang="pt-PT" altLang="en-US" sz="2400"/>
              <a:t>Estes princípios foram “re-trabalhados” e são hoje conhecidos como </a:t>
            </a:r>
            <a:r>
              <a:rPr lang="pt-PT" altLang="en-US" sz="2400" u="sng">
                <a:solidFill>
                  <a:srgbClr val="FF0000"/>
                </a:solidFill>
              </a:rPr>
              <a:t>Planejar</a:t>
            </a:r>
            <a:r>
              <a:rPr lang="pt-PT" altLang="en-US" sz="2400">
                <a:solidFill>
                  <a:srgbClr val="FF0000"/>
                </a:solidFill>
              </a:rPr>
              <a:t>, </a:t>
            </a:r>
            <a:r>
              <a:rPr lang="pt-PT" altLang="en-US" sz="2400" u="sng">
                <a:solidFill>
                  <a:srgbClr val="FF0000"/>
                </a:solidFill>
              </a:rPr>
              <a:t>Organizar</a:t>
            </a:r>
            <a:r>
              <a:rPr lang="pt-PT" altLang="en-US" sz="2400">
                <a:solidFill>
                  <a:srgbClr val="FF0000"/>
                </a:solidFill>
              </a:rPr>
              <a:t>, </a:t>
            </a:r>
            <a:r>
              <a:rPr lang="pt-PT" altLang="en-US" sz="2400" u="sng">
                <a:solidFill>
                  <a:srgbClr val="FF0000"/>
                </a:solidFill>
              </a:rPr>
              <a:t>Dirigir</a:t>
            </a:r>
            <a:r>
              <a:rPr lang="pt-PT" altLang="en-US" sz="2400">
                <a:solidFill>
                  <a:srgbClr val="FF0000"/>
                </a:solidFill>
              </a:rPr>
              <a:t> e </a:t>
            </a:r>
            <a:r>
              <a:rPr lang="pt-PT" altLang="en-US" sz="2400" u="sng">
                <a:solidFill>
                  <a:srgbClr val="FF0000"/>
                </a:solidFill>
              </a:rPr>
              <a:t>Controlar</a:t>
            </a:r>
            <a:r>
              <a:rPr lang="pt-PT" altLang="en-US" sz="2400"/>
              <a:t> (PODC).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87D40E3-8E03-EE61-E285-3DAAFA404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6149" name="Slide Number Placeholder 1">
            <a:extLst>
              <a:ext uri="{FF2B5EF4-FFF2-40B4-BE49-F238E27FC236}">
                <a16:creationId xmlns:a16="http://schemas.microsoft.com/office/drawing/2014/main" xmlns="" id="{27EE40FD-425C-2221-5A87-4280D2577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E812990-EE6C-4D90-BFFA-9F0A6ADAD910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3B72E8C-F72E-E89C-D9CC-229D473BC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3000"/>
              <a:t>Ambiente das Organizações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2B49A9B4-7619-A314-BC0E-9385EEEDE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30763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pt-PT" altLang="en-US" sz="2400"/>
              <a:t>Actualmente, as principais funções administrativas são:</a:t>
            </a:r>
            <a:endParaRPr lang="en-US" altLang="en-US" sz="2400"/>
          </a:p>
          <a:p>
            <a:pPr lvl="1"/>
            <a:r>
              <a:rPr lang="pt-PT" altLang="en-US" sz="2000"/>
              <a:t>Fixar </a:t>
            </a:r>
            <a:r>
              <a:rPr lang="pt-PT" altLang="en-US" sz="2000" u="sng">
                <a:hlinkClick r:id="rId2" tooltip="Objetivo"/>
              </a:rPr>
              <a:t>objectivos</a:t>
            </a:r>
            <a:r>
              <a:rPr lang="pt-PT" altLang="en-US" sz="2000"/>
              <a:t> (planejar); </a:t>
            </a:r>
            <a:endParaRPr lang="en-US" altLang="en-US" sz="2000"/>
          </a:p>
          <a:p>
            <a:pPr lvl="1"/>
            <a:r>
              <a:rPr lang="pt-PT" altLang="en-US" sz="2000"/>
              <a:t>Analisar: conhecer os problemas; </a:t>
            </a:r>
            <a:endParaRPr lang="en-US" altLang="en-US" sz="2000"/>
          </a:p>
          <a:p>
            <a:pPr lvl="1"/>
            <a:r>
              <a:rPr lang="pt-PT" altLang="en-US" sz="2000"/>
              <a:t>Solucionar problemas; </a:t>
            </a:r>
            <a:endParaRPr lang="en-US" altLang="en-US" sz="2000"/>
          </a:p>
          <a:p>
            <a:pPr lvl="1"/>
            <a:r>
              <a:rPr lang="pt-PT" altLang="en-US" sz="2000"/>
              <a:t>Organizar e alocar </a:t>
            </a:r>
            <a:r>
              <a:rPr lang="pt-PT" altLang="en-US" sz="2000" u="sng">
                <a:hlinkClick r:id="rId3" tooltip="Recurso"/>
              </a:rPr>
              <a:t>recursos</a:t>
            </a:r>
            <a:r>
              <a:rPr lang="pt-PT" altLang="en-US" sz="2000"/>
              <a:t> (financeiros, materiais e humanos); </a:t>
            </a:r>
            <a:endParaRPr lang="en-US" altLang="en-US" sz="2000"/>
          </a:p>
          <a:p>
            <a:pPr lvl="1"/>
            <a:r>
              <a:rPr lang="pt-PT" altLang="en-US" sz="2000" u="sng">
                <a:hlinkClick r:id="rId4" tooltip="Comunicação"/>
              </a:rPr>
              <a:t>Comunicar</a:t>
            </a:r>
            <a:r>
              <a:rPr lang="pt-PT" altLang="en-US" sz="2000"/>
              <a:t>, </a:t>
            </a:r>
            <a:r>
              <a:rPr lang="pt-PT" altLang="en-US" sz="2000" u="sng">
                <a:hlinkClick r:id="rId5" tooltip="Dirigir"/>
              </a:rPr>
              <a:t>dirigir</a:t>
            </a:r>
            <a:r>
              <a:rPr lang="pt-PT" altLang="en-US" sz="2000"/>
              <a:t> e motivar as pessoas (liderar); </a:t>
            </a:r>
            <a:endParaRPr lang="en-US" altLang="en-US" sz="2000"/>
          </a:p>
          <a:p>
            <a:pPr lvl="1"/>
            <a:r>
              <a:rPr lang="pt-PT" altLang="en-US" sz="2000" u="sng">
                <a:hlinkClick r:id="rId6" tooltip="Negociação"/>
              </a:rPr>
              <a:t>Negociar</a:t>
            </a:r>
            <a:r>
              <a:rPr lang="pt-PT" altLang="en-US" sz="2000"/>
              <a:t>; </a:t>
            </a:r>
            <a:endParaRPr lang="en-US" altLang="en-US" sz="2000"/>
          </a:p>
          <a:p>
            <a:pPr lvl="1"/>
            <a:r>
              <a:rPr lang="pt-PT" altLang="en-US" sz="2000"/>
              <a:t>Tomar as decisões (rápidas e precisas); </a:t>
            </a:r>
            <a:endParaRPr lang="en-US" altLang="en-US" sz="2000"/>
          </a:p>
          <a:p>
            <a:pPr lvl="1"/>
            <a:r>
              <a:rPr lang="pt-PT" altLang="en-US" sz="2000" u="sng">
                <a:hlinkClick r:id="rId7" tooltip="Mensurar"/>
              </a:rPr>
              <a:t>Mensurar</a:t>
            </a:r>
            <a:r>
              <a:rPr lang="pt-PT" altLang="en-US" sz="2000"/>
              <a:t> e avaliar (controlar). </a:t>
            </a:r>
          </a:p>
          <a:p>
            <a:pPr lvl="1"/>
            <a:endParaRPr lang="pt-PT" altLang="en-US" sz="2000"/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8B2E5A5-1EF1-BA0E-BE10-D0598B05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7173" name="Slide Number Placeholder 1">
            <a:extLst>
              <a:ext uri="{FF2B5EF4-FFF2-40B4-BE49-F238E27FC236}">
                <a16:creationId xmlns:a16="http://schemas.microsoft.com/office/drawing/2014/main" xmlns="" id="{14FAB809-E1FB-D1F5-464C-90DC40A13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CEDE5C-1AEA-4EB0-8279-1F96DB9AE8C1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B15DDC5B-49D0-E506-9D02-3A069133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3000"/>
              <a:t>A Organização e os seus Objectivos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5367984B-7A7C-8AC1-52C0-34A8709164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78363"/>
          </a:xfrm>
        </p:spPr>
        <p:txBody>
          <a:bodyPr/>
          <a:lstStyle/>
          <a:p>
            <a:pPr algn="just" eaLnBrk="1" hangingPunct="1"/>
            <a:r>
              <a:rPr lang="pt-PT" altLang="en-US" sz="2200"/>
              <a:t>Numa organização, cada pessoa é responsável por tarefas bem definidas. Existe um sistema de articulação entre as tarefas.</a:t>
            </a:r>
          </a:p>
          <a:p>
            <a:pPr algn="just" eaLnBrk="1" hangingPunct="1"/>
            <a:r>
              <a:rPr lang="pt-PT" altLang="en-US" sz="2200"/>
              <a:t>Todas as tarefas e actividades têm um objectivo comum de forma continuada no tempo.</a:t>
            </a:r>
          </a:p>
          <a:p>
            <a:pPr algn="just" eaLnBrk="1" hangingPunct="1"/>
            <a:r>
              <a:rPr lang="pt-PT" altLang="en-US" sz="2200"/>
              <a:t>Normalmente criam-se organizações para desenvolver tarefas que pessoas de forma isolada não conseguiriam.</a:t>
            </a:r>
          </a:p>
          <a:p>
            <a:pPr algn="just" eaLnBrk="1" hangingPunct="1"/>
            <a:r>
              <a:rPr lang="pt-PT" altLang="en-US" sz="2200">
                <a:solidFill>
                  <a:schemeClr val="accent2"/>
                </a:solidFill>
              </a:rPr>
              <a:t>As organizações criam valor para os seus clientes/utentes</a:t>
            </a:r>
            <a:r>
              <a:rPr lang="pt-PT" altLang="en-US" sz="2200"/>
              <a:t>, para os detectores do capital, para os fornecedores, para os seus colaboradores enfim para a sociedade no geral.</a:t>
            </a:r>
          </a:p>
          <a:p>
            <a:pPr algn="just" eaLnBrk="1" hangingPunct="1"/>
            <a:r>
              <a:rPr lang="pt-PT" altLang="en-US" sz="2200"/>
              <a:t>Significa que actualmente a organização não se limita a fornecer produtos/serviços ao seus clientes, pois a sua actividades afecta um leque vasto de interessados.</a:t>
            </a:r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D9562E8-E025-9DB0-0CF7-E4F541CB4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8197" name="Slide Number Placeholder 1">
            <a:extLst>
              <a:ext uri="{FF2B5EF4-FFF2-40B4-BE49-F238E27FC236}">
                <a16:creationId xmlns:a16="http://schemas.microsoft.com/office/drawing/2014/main" xmlns="" id="{F0B01E57-9C76-2188-1774-827DF7A5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99D8D73-C426-4E39-B1F3-A00C4173C487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xmlns="" id="{94D65AED-3A5B-D334-B94B-670F7D1E3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3000"/>
              <a:t>A Organização e os seus Objectivos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xmlns="" id="{4B27C55D-4173-1EEE-16BF-10AB5EA91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None/>
            </a:pPr>
            <a:r>
              <a:rPr lang="pt-PT" altLang="en-US" sz="2400"/>
              <a:t>			Inputs e Outputs da Organização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7AEE616-4FB1-AC61-154C-8E2B24675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82CA1D56-07B1-67BC-77B5-7BF4EAE62021}"/>
              </a:ext>
            </a:extLst>
          </p:cNvPr>
          <p:cNvSpPr/>
          <p:nvPr/>
        </p:nvSpPr>
        <p:spPr>
          <a:xfrm>
            <a:off x="990600" y="2209800"/>
            <a:ext cx="6781800" cy="3352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PT" dirty="0" err="1"/>
              <a:t>rE</a:t>
            </a:r>
            <a:endParaRPr lang="pt-PT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78287D0-77B9-A7AD-8BCD-B0B5D987F9F2}"/>
              </a:ext>
            </a:extLst>
          </p:cNvPr>
          <p:cNvSpPr/>
          <p:nvPr/>
        </p:nvSpPr>
        <p:spPr>
          <a:xfrm>
            <a:off x="3200400" y="3505200"/>
            <a:ext cx="25146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PT" sz="2000" dirty="0"/>
              <a:t>ORGANIZAÇÃO</a:t>
            </a:r>
          </a:p>
        </p:txBody>
      </p:sp>
      <p:sp>
        <p:nvSpPr>
          <p:cNvPr id="9223" name="TextBox 9">
            <a:extLst>
              <a:ext uri="{FF2B5EF4-FFF2-40B4-BE49-F238E27FC236}">
                <a16:creationId xmlns:a16="http://schemas.microsoft.com/office/drawing/2014/main" xmlns="" id="{066BF6B2-7336-1424-84CE-8CA753317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15446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/>
              <a:t>SOCIEDADE</a:t>
            </a:r>
          </a:p>
        </p:txBody>
      </p:sp>
      <p:sp>
        <p:nvSpPr>
          <p:cNvPr id="9224" name="TextBox 10">
            <a:extLst>
              <a:ext uri="{FF2B5EF4-FFF2-40B4-BE49-F238E27FC236}">
                <a16:creationId xmlns:a16="http://schemas.microsoft.com/office/drawing/2014/main" xmlns="" id="{FF53B98E-1819-66BA-BE80-89FA9CDB3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3352800"/>
            <a:ext cx="18272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 sz="1400"/>
              <a:t>Recursos e Pessoas</a:t>
            </a:r>
          </a:p>
        </p:txBody>
      </p:sp>
      <p:sp>
        <p:nvSpPr>
          <p:cNvPr id="9225" name="TextBox 11">
            <a:extLst>
              <a:ext uri="{FF2B5EF4-FFF2-40B4-BE49-F238E27FC236}">
                <a16:creationId xmlns:a16="http://schemas.microsoft.com/office/drawing/2014/main" xmlns="" id="{C0BDA10A-E52B-DF11-2705-286E5AEA6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429000"/>
            <a:ext cx="901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PT" altLang="en-US" sz="1400"/>
              <a:t>Produtos</a:t>
            </a:r>
          </a:p>
        </p:txBody>
      </p:sp>
      <p:sp>
        <p:nvSpPr>
          <p:cNvPr id="13" name="Striped Right Arrow 12">
            <a:extLst>
              <a:ext uri="{FF2B5EF4-FFF2-40B4-BE49-F238E27FC236}">
                <a16:creationId xmlns:a16="http://schemas.microsoft.com/office/drawing/2014/main" xmlns="" id="{183CCA1E-28E8-65FB-2376-1D1849829D74}"/>
              </a:ext>
            </a:extLst>
          </p:cNvPr>
          <p:cNvSpPr/>
          <p:nvPr/>
        </p:nvSpPr>
        <p:spPr>
          <a:xfrm>
            <a:off x="5943600" y="3733800"/>
            <a:ext cx="1219200" cy="228600"/>
          </a:xfrm>
          <a:prstGeom prst="striped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xmlns="" id="{7F1BECCD-3F15-A494-943A-F8B0992C1F5B}"/>
              </a:ext>
            </a:extLst>
          </p:cNvPr>
          <p:cNvSpPr/>
          <p:nvPr/>
        </p:nvSpPr>
        <p:spPr>
          <a:xfrm>
            <a:off x="1371600" y="3657600"/>
            <a:ext cx="1524000" cy="228600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PT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228" name="Slide Number Placeholder 1">
            <a:extLst>
              <a:ext uri="{FF2B5EF4-FFF2-40B4-BE49-F238E27FC236}">
                <a16:creationId xmlns:a16="http://schemas.microsoft.com/office/drawing/2014/main" xmlns="" id="{7AB780B2-F818-B39D-7D52-7C5F17DC01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FCD266A8-3258-48CE-BF15-A3EDFA2E8615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xmlns="" id="{099A2869-E248-7A3F-BC7B-3216CC49B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PT" altLang="en-US" sz="3000"/>
              <a:t>A Organização e os seus Objectivos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xmlns="" id="{30A658A3-1CAA-F34C-EAFB-5B5B53082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just" eaLnBrk="1" hangingPunct="1"/>
            <a:r>
              <a:rPr lang="pt-PT" altLang="en-US" sz="2300"/>
              <a:t>Para criar valor a organização necessita de pessoas e de recursos (informação, físicos e financeiros). Desta forma, para sua existência e sobrevivência, obtêm da sociedade (indivíduos ou organizações) meios para remunerar as pessoas e os recursos de que necessitam.</a:t>
            </a:r>
          </a:p>
          <a:p>
            <a:pPr algn="just" eaLnBrk="1" hangingPunct="1"/>
            <a:r>
              <a:rPr lang="pt-PT" altLang="en-US" sz="2300"/>
              <a:t>O conjunto de pessoas interessadas no seu produto chama-se </a:t>
            </a:r>
            <a:r>
              <a:rPr lang="pt-PT" altLang="en-US" sz="2300">
                <a:solidFill>
                  <a:schemeClr val="accent2"/>
                </a:solidFill>
              </a:rPr>
              <a:t>mercado</a:t>
            </a:r>
            <a:r>
              <a:rPr lang="pt-PT" altLang="en-US" sz="2300"/>
              <a:t>, mas para além desses, existem outros interessados;</a:t>
            </a:r>
          </a:p>
          <a:p>
            <a:pPr algn="just" eaLnBrk="1" hangingPunct="1"/>
            <a:r>
              <a:rPr lang="pt-PT" altLang="en-US" sz="2300"/>
              <a:t>A utilidade de uma organização é assim colocada em termos de valor que ela cria através da sua actividade;</a:t>
            </a:r>
          </a:p>
          <a:p>
            <a:pPr algn="just" eaLnBrk="1" hangingPunct="1"/>
            <a:r>
              <a:rPr lang="pt-PT" altLang="en-US" sz="2300"/>
              <a:t>No caso de algumas organizações sem fim lucrativo os próprios colaboradores podem estar interessados nas suas actividades.</a:t>
            </a:r>
          </a:p>
          <a:p>
            <a:pPr algn="just" eaLnBrk="1" hangingPunct="1"/>
            <a:endParaRPr lang="pt-PT" altLang="en-US" sz="240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F06C493-EE22-A020-7779-B347FA601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ISUTC 2013 1º Semestre</a:t>
            </a:r>
          </a:p>
        </p:txBody>
      </p:sp>
      <p:sp>
        <p:nvSpPr>
          <p:cNvPr id="10245" name="Slide Number Placeholder 1">
            <a:extLst>
              <a:ext uri="{FF2B5EF4-FFF2-40B4-BE49-F238E27FC236}">
                <a16:creationId xmlns:a16="http://schemas.microsoft.com/office/drawing/2014/main" xmlns="" id="{B14DA196-B898-8B41-DB41-CA96902AA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95EB67-972F-46C9-971A-F9841591C53F}" type="slidenum">
              <a:rPr lang="en-US" altLang="en-US">
                <a:solidFill>
                  <a:srgbClr val="898989"/>
                </a:solidFill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1218</Words>
  <Application>Microsoft Office PowerPoint</Application>
  <PresentationFormat>On-screen Show (4:3)</PresentationFormat>
  <Paragraphs>122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Algerian</vt:lpstr>
      <vt:lpstr>Arial</vt:lpstr>
      <vt:lpstr>Calibri</vt:lpstr>
      <vt:lpstr>Office Theme</vt:lpstr>
      <vt:lpstr>Organização Vs Empresas</vt:lpstr>
      <vt:lpstr>Organização e Empresas</vt:lpstr>
      <vt:lpstr>Organização e Empresas</vt:lpstr>
      <vt:lpstr>Ambiente das Organizações</vt:lpstr>
      <vt:lpstr>Ambiente das Organizações</vt:lpstr>
      <vt:lpstr>Ambiente das Organizações</vt:lpstr>
      <vt:lpstr>A Organização e os seus Objectivos</vt:lpstr>
      <vt:lpstr>A Organização e os seus Objectivos</vt:lpstr>
      <vt:lpstr>A Organização e os seus Objectivos</vt:lpstr>
      <vt:lpstr>A Organização e os seus Objectivos</vt:lpstr>
      <vt:lpstr>Act. Principais e de Suporte</vt:lpstr>
      <vt:lpstr>Act. Principais e de Suporte</vt:lpstr>
      <vt:lpstr>PowerPoint Presentation</vt:lpstr>
      <vt:lpstr>Act. Principais e de Suporte</vt:lpstr>
      <vt:lpstr>Act. Principais e de Suporte</vt:lpstr>
      <vt:lpstr>Act. Principais e de Suporte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Introdução a Gestão de Empresas</dc:title>
  <dc:creator>Carlos.Aik</dc:creator>
  <cp:lastModifiedBy>JUMA</cp:lastModifiedBy>
  <cp:revision>67</cp:revision>
  <dcterms:created xsi:type="dcterms:W3CDTF">2010-02-14T18:19:55Z</dcterms:created>
  <dcterms:modified xsi:type="dcterms:W3CDTF">2024-07-29T08:42:56Z</dcterms:modified>
</cp:coreProperties>
</file>